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15"/>
  </p:notesMasterIdLst>
  <p:handoutMasterIdLst>
    <p:handoutMasterId r:id="rId16"/>
  </p:handoutMasterIdLst>
  <p:sldIdLst>
    <p:sldId id="792" r:id="rId2"/>
    <p:sldId id="1297" r:id="rId3"/>
    <p:sldId id="1301" r:id="rId4"/>
    <p:sldId id="1406" r:id="rId5"/>
    <p:sldId id="1260" r:id="rId6"/>
    <p:sldId id="1262" r:id="rId7"/>
    <p:sldId id="1263" r:id="rId8"/>
    <p:sldId id="1265" r:id="rId9"/>
    <p:sldId id="1383" r:id="rId10"/>
    <p:sldId id="1384" r:id="rId11"/>
    <p:sldId id="1407" r:id="rId12"/>
    <p:sldId id="1408" r:id="rId13"/>
    <p:sldId id="1933" r:id="rId14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2D01"/>
    <a:srgbClr val="FFCD23"/>
    <a:srgbClr val="F8900D"/>
    <a:srgbClr val="E6AF00"/>
    <a:srgbClr val="902D01"/>
    <a:srgbClr val="802601"/>
    <a:srgbClr val="802D01"/>
    <a:srgbClr val="FFFF4B"/>
    <a:srgbClr val="FED10A"/>
    <a:srgbClr val="FCF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5" autoAdjust="0"/>
    <p:restoredTop sz="94701" autoAdjust="0"/>
  </p:normalViewPr>
  <p:slideViewPr>
    <p:cSldViewPr>
      <p:cViewPr varScale="1">
        <p:scale>
          <a:sx n="57" d="100"/>
          <a:sy n="57" d="100"/>
        </p:scale>
        <p:origin x="1238" y="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39"/>
    </p:cViewPr>
  </p:sorterViewPr>
  <p:notesViewPr>
    <p:cSldViewPr>
      <p:cViewPr>
        <p:scale>
          <a:sx n="100" d="100"/>
          <a:sy n="100" d="100"/>
        </p:scale>
        <p:origin x="-1992" y="-72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4" y="77898"/>
            <a:ext cx="3841281" cy="619971"/>
          </a:xfrm>
          <a:prstGeom prst="rect">
            <a:avLst/>
          </a:prstGeom>
        </p:spPr>
        <p:txBody>
          <a:bodyPr vert="horz" lIns="93435" tIns="46718" rIns="93435" bIns="46718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8" y="8841741"/>
            <a:ext cx="3057053" cy="465773"/>
          </a:xfrm>
          <a:prstGeom prst="rect">
            <a:avLst/>
          </a:prstGeom>
        </p:spPr>
        <p:txBody>
          <a:bodyPr vert="horz" lIns="93435" tIns="46718" rIns="93435" bIns="46718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580" tIns="46289" rIns="92580" bIns="46289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7/29/2022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8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3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8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6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52460" indent="-289408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57630" indent="-231526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20683" indent="-231526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83735" indent="-231526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46787" indent="-23152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3009839" indent="-23152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72891" indent="-23152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935943" indent="-23152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328B38-1BFD-45FD-A7B2-11DF62D5364B}" type="slidenum">
              <a:rPr lang="en-US" altLang="en-US" sz="1200">
                <a:latin typeface="Arial" pitchFamily="34" charset="0"/>
              </a:rPr>
              <a:pPr/>
              <a:t>5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52460" indent="-289408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57630" indent="-231526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20683" indent="-231526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83735" indent="-231526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46787" indent="-23152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3009839" indent="-23152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72891" indent="-23152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935943" indent="-23152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866E96C-A287-4AC7-AB95-4A23B6B5D65A}" type="slidenum">
              <a:rPr lang="en-US" altLang="en-US" sz="1200">
                <a:latin typeface="Arial" pitchFamily="34" charset="0"/>
              </a:rPr>
              <a:pPr/>
              <a:t>8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>
            <a:lvl2pPr>
              <a:buClr>
                <a:srgbClr val="912D01"/>
              </a:buClr>
              <a:defRPr/>
            </a:lvl2pPr>
            <a:lvl4pPr>
              <a:buClr>
                <a:srgbClr val="912D01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0" y="109537"/>
            <a:ext cx="8163719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57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2022  by Timothy L. Faley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635F9F-4AC5-40E5-A64B-892E38C113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8083"/>
            <a:ext cx="751680" cy="602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92759-4D0D-4572-853A-85A2622895F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" y="-2"/>
            <a:ext cx="919162" cy="9191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mailto:Tfaley@UVI.edu" TargetMode="External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2510" y="0"/>
            <a:ext cx="9156510" cy="2286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7446" y="381000"/>
            <a:ext cx="317895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029" sz="3600" b="1" dirty="0">
                <a:ln w="50800"/>
                <a:solidFill>
                  <a:schemeClr val="bg1"/>
                </a:solidFill>
              </a:rPr>
              <a:t>CLIC 804:</a:t>
            </a:r>
          </a:p>
          <a:p>
            <a:r>
              <a:rPr lang="en-029" sz="3600" b="1" dirty="0">
                <a:ln w="50800"/>
                <a:solidFill>
                  <a:schemeClr val="bg1"/>
                </a:solidFill>
              </a:rPr>
              <a:t>Innovation by</a:t>
            </a:r>
          </a:p>
          <a:p>
            <a:r>
              <a:rPr lang="en-029" sz="3600" b="1" dirty="0">
                <a:ln w="50800"/>
                <a:solidFill>
                  <a:schemeClr val="bg1"/>
                </a:solidFill>
              </a:rPr>
              <a:t>Design</a:t>
            </a:r>
            <a:endParaRPr lang="en-US" sz="3600" b="1" dirty="0">
              <a:ln w="50800"/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95008-640A-49F8-B6C8-5CB4716F3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0" y="69850"/>
            <a:ext cx="2209800" cy="2209800"/>
          </a:xfrm>
          <a:prstGeom prst="rect">
            <a:avLst/>
          </a:prstGeom>
          <a:solidFill>
            <a:srgbClr val="FED10A"/>
          </a:solidFill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6CA096CC-9060-4B7E-9BA1-608BD5B7E970}"/>
              </a:ext>
            </a:extLst>
          </p:cNvPr>
          <p:cNvSpPr txBox="1">
            <a:spLocks/>
          </p:cNvSpPr>
          <p:nvPr/>
        </p:nvSpPr>
        <p:spPr bwMode="auto">
          <a:xfrm>
            <a:off x="0" y="3908524"/>
            <a:ext cx="9144000" cy="66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B44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 kern="0" dirty="0"/>
              <a:t>Session 07B:</a:t>
            </a:r>
          </a:p>
          <a:p>
            <a:pPr algn="ctr"/>
            <a:r>
              <a:rPr lang="en-US" sz="3200" b="1" kern="0" dirty="0"/>
              <a:t>Interviewing for Insight (IFI)</a:t>
            </a:r>
            <a:endParaRPr lang="en-US" sz="3200" dirty="0"/>
          </a:p>
          <a:p>
            <a:pPr algn="ctr"/>
            <a:endParaRPr lang="en-US" sz="3200" b="1" kern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726796-0D3E-4A58-94A2-E0862107665C}"/>
              </a:ext>
            </a:extLst>
          </p:cNvPr>
          <p:cNvSpPr/>
          <p:nvPr/>
        </p:nvSpPr>
        <p:spPr>
          <a:xfrm>
            <a:off x="-12510" y="4751963"/>
            <a:ext cx="91565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3B4445"/>
                </a:solidFill>
              </a:rPr>
              <a:t>Dr. Tim Faley</a:t>
            </a:r>
          </a:p>
          <a:p>
            <a:pPr marL="0" indent="0" algn="ctr">
              <a:buNone/>
            </a:pPr>
            <a:r>
              <a:rPr lang="en-029" sz="1600" dirty="0" err="1">
                <a:solidFill>
                  <a:srgbClr val="3B4445"/>
                </a:solidFill>
              </a:rPr>
              <a:t>Kiril</a:t>
            </a:r>
            <a:r>
              <a:rPr lang="en-029" sz="1600" dirty="0">
                <a:solidFill>
                  <a:srgbClr val="3B4445"/>
                </a:solidFill>
              </a:rPr>
              <a:t> Sokoloff Distinguished Professor of Entrepreneurship</a:t>
            </a:r>
            <a:endParaRPr lang="en-US" sz="16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600" dirty="0">
                <a:solidFill>
                  <a:srgbClr val="3B4445"/>
                </a:solidFill>
              </a:rPr>
              <a:t>Special Assistant to the President for Entrepreneurial Initiatives</a:t>
            </a:r>
            <a:endParaRPr lang="en-US" sz="16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600" b="1" dirty="0">
                <a:solidFill>
                  <a:srgbClr val="3B4445"/>
                </a:solidFill>
              </a:rPr>
              <a:t>University of the Virgin Islands</a:t>
            </a:r>
          </a:p>
          <a:p>
            <a:pPr marL="0" indent="0" algn="ctr">
              <a:buNone/>
            </a:pPr>
            <a:r>
              <a:rPr lang="en-029" sz="1600" b="1" dirty="0">
                <a:solidFill>
                  <a:srgbClr val="3B4445"/>
                </a:solidFill>
              </a:rPr>
              <a:t>St. Thomas Campus; </a:t>
            </a:r>
            <a:r>
              <a:rPr lang="en-029" sz="1600" b="1" dirty="0">
                <a:solidFill>
                  <a:srgbClr val="3B4445"/>
                </a:solidFill>
                <a:hlinkClick r:id="rId6"/>
              </a:rPr>
              <a:t>Tfaley@UVI.edu</a:t>
            </a:r>
            <a:endParaRPr lang="en-029" sz="1600" b="1" dirty="0">
              <a:solidFill>
                <a:srgbClr val="3B444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1655EE-55F7-46B0-A796-11D53DC277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883639"/>
            <a:ext cx="1371600" cy="197436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F644EF-D971-4A36-8CF5-EF80A3E92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72"/>
    </mc:Choice>
    <mc:Fallback xmlns="">
      <p:transition spd="slow" advTm="27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Noise before illumination….</a:t>
            </a:r>
          </a:p>
        </p:txBody>
      </p:sp>
      <p:sp>
        <p:nvSpPr>
          <p:cNvPr id="38916" name="TextBox 7"/>
          <p:cNvSpPr txBox="1">
            <a:spLocks noChangeArrowheads="1"/>
          </p:cNvSpPr>
          <p:nvPr/>
        </p:nvSpPr>
        <p:spPr bwMode="auto">
          <a:xfrm>
            <a:off x="381000" y="1752600"/>
            <a:ext cx="877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b="1">
                <a:latin typeface="Arial" pitchFamily="34" charset="0"/>
                <a:cs typeface="Arial" pitchFamily="34" charset="0"/>
              </a:rPr>
              <a:t>FRAZZ</a:t>
            </a:r>
          </a:p>
        </p:txBody>
      </p:sp>
      <p:pic>
        <p:nvPicPr>
          <p:cNvPr id="389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7869238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E4A13F1-02BA-4145-B288-842D1577CB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FFFA7D-1410-449D-901D-9133F37C3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1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31"/>
    </mc:Choice>
    <mc:Fallback xmlns="">
      <p:transition spd="slow" advTm="53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91C2-B987-4D60-8E13-FBE583B66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 the interview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82E6A-F896-4D76-A33F-139C4D0B4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876800"/>
          </a:xfrm>
        </p:spPr>
        <p:txBody>
          <a:bodyPr/>
          <a:lstStyle/>
          <a:p>
            <a:r>
              <a:rPr lang="en-US" sz="2400" dirty="0"/>
              <a:t>Are there “themes” in the problems you are hearing?</a:t>
            </a:r>
          </a:p>
          <a:p>
            <a:pPr lvl="1"/>
            <a:r>
              <a:rPr lang="en-US" sz="2000" dirty="0"/>
              <a:t>Can you create “groups” that have different “themes” of issues</a:t>
            </a:r>
          </a:p>
          <a:p>
            <a:pPr lvl="2"/>
            <a:r>
              <a:rPr lang="en-US" sz="1600" dirty="0"/>
              <a:t>Persona Development is an ORGANIZE activity (step 2 of the DOC Process)</a:t>
            </a:r>
          </a:p>
          <a:p>
            <a:pPr lvl="2"/>
            <a:r>
              <a:rPr lang="en-US" sz="1800" dirty="0"/>
              <a:t>Remember some will be your adopters, some will NOT be your adopters. </a:t>
            </a:r>
          </a:p>
          <a:p>
            <a:pPr lvl="3"/>
            <a:r>
              <a:rPr lang="en-US" sz="1800" dirty="0"/>
              <a:t>In adopter segmentation: </a:t>
            </a:r>
            <a:r>
              <a:rPr lang="en-US" sz="1800" dirty="0" err="1"/>
              <a:t>EVERYone</a:t>
            </a:r>
            <a:r>
              <a:rPr lang="en-US" sz="1800" dirty="0"/>
              <a:t> </a:t>
            </a:r>
            <a:r>
              <a:rPr lang="en-US" sz="1800" b="1" dirty="0"/>
              <a:t> </a:t>
            </a:r>
            <a:r>
              <a:rPr lang="en-US" b="1" dirty="0"/>
              <a:t>=</a:t>
            </a:r>
            <a:r>
              <a:rPr lang="en-US" sz="1800" b="1" dirty="0"/>
              <a:t>  </a:t>
            </a:r>
            <a:r>
              <a:rPr lang="en-US" sz="1800" dirty="0"/>
              <a:t>No-one</a:t>
            </a:r>
          </a:p>
          <a:p>
            <a:pPr lvl="4"/>
            <a:r>
              <a:rPr lang="en-US" sz="1800" dirty="0"/>
              <a:t>No business tries to serve EVERYONE</a:t>
            </a:r>
          </a:p>
          <a:p>
            <a:pPr lvl="4"/>
            <a:r>
              <a:rPr lang="en-US" sz="1800" dirty="0"/>
              <a:t>Focus on your TARGET adopters</a:t>
            </a:r>
          </a:p>
          <a:p>
            <a:pPr lvl="5"/>
            <a:r>
              <a:rPr lang="en-US" sz="1600" dirty="0"/>
              <a:t>Yes, you’ll get adopters outside that target, but you must AIM at </a:t>
            </a:r>
            <a:r>
              <a:rPr lang="en-US" sz="1600" dirty="0" err="1"/>
              <a:t>SOMEthing</a:t>
            </a:r>
            <a:r>
              <a:rPr lang="en-US" sz="1600" dirty="0"/>
              <a:t>. (If you shoot at “everything” you’ll hit “nothing”).</a:t>
            </a:r>
          </a:p>
          <a:p>
            <a:pPr lvl="5"/>
            <a:endParaRPr lang="en-US" sz="1600" dirty="0"/>
          </a:p>
          <a:p>
            <a:r>
              <a:rPr lang="en-US" sz="2400" dirty="0"/>
              <a:t>What insights did you gain?</a:t>
            </a:r>
          </a:p>
          <a:p>
            <a:pPr lvl="1"/>
            <a:r>
              <a:rPr lang="en-US" sz="1800" dirty="0"/>
              <a:t>What did you move from “want to know” or “think you know” to data-supported “know” column (see next slide)?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55A43-2315-4E38-ACD7-A38316E400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89A886-DA25-4465-B540-2B1A683CE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7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88"/>
    </mc:Choice>
    <mc:Fallback xmlns="">
      <p:transition spd="slow" advTm="105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980281" y="290512"/>
            <a:ext cx="7183438" cy="700088"/>
          </a:xfrm>
        </p:spPr>
        <p:txBody>
          <a:bodyPr/>
          <a:lstStyle/>
          <a:p>
            <a:r>
              <a:rPr lang="en-US" sz="2800" dirty="0"/>
              <a:t>Getting from Speculation to Fact</a:t>
            </a:r>
            <a:br>
              <a:rPr lang="en-US" dirty="0"/>
            </a:br>
            <a:r>
              <a:rPr lang="en-US" dirty="0"/>
              <a:t>Which column?</a:t>
            </a:r>
          </a:p>
        </p:txBody>
      </p:sp>
      <p:sp>
        <p:nvSpPr>
          <p:cNvPr id="10243" name="Content Placeholder 4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2819400" cy="4876800"/>
          </a:xfrm>
        </p:spPr>
        <p:txBody>
          <a:bodyPr/>
          <a:lstStyle/>
          <a:p>
            <a:r>
              <a:rPr lang="en-US" dirty="0"/>
              <a:t>Thing we </a:t>
            </a:r>
            <a:r>
              <a:rPr lang="en-US" i="1" dirty="0"/>
              <a:t>want</a:t>
            </a:r>
            <a:r>
              <a:rPr lang="en-US" dirty="0"/>
              <a:t> to know</a:t>
            </a:r>
          </a:p>
        </p:txBody>
      </p:sp>
      <p:sp>
        <p:nvSpPr>
          <p:cNvPr id="10244" name="Content Placeholder 5"/>
          <p:cNvSpPr>
            <a:spLocks noGrp="1"/>
          </p:cNvSpPr>
          <p:nvPr>
            <p:ph sz="half" idx="2"/>
          </p:nvPr>
        </p:nvSpPr>
        <p:spPr>
          <a:xfrm>
            <a:off x="3048000" y="1295400"/>
            <a:ext cx="2743200" cy="4876800"/>
          </a:xfrm>
        </p:spPr>
        <p:txBody>
          <a:bodyPr/>
          <a:lstStyle/>
          <a:p>
            <a:r>
              <a:rPr lang="en-US" dirty="0"/>
              <a:t>Things we </a:t>
            </a:r>
            <a:r>
              <a:rPr lang="en-US" i="1" dirty="0"/>
              <a:t>think</a:t>
            </a:r>
            <a:r>
              <a:rPr lang="en-US" dirty="0"/>
              <a:t> we know.</a:t>
            </a:r>
          </a:p>
          <a:p>
            <a:pPr lvl="1"/>
            <a:r>
              <a:rPr lang="en-US" dirty="0"/>
              <a:t>Belief or data supported?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	</a:t>
            </a:r>
          </a:p>
        </p:txBody>
      </p:sp>
      <p:sp>
        <p:nvSpPr>
          <p:cNvPr id="10" name="Striped Right Arrow 9"/>
          <p:cNvSpPr/>
          <p:nvPr/>
        </p:nvSpPr>
        <p:spPr bwMode="auto">
          <a:xfrm>
            <a:off x="2057400" y="4419600"/>
            <a:ext cx="4876800" cy="990600"/>
          </a:xfrm>
          <a:prstGeom prst="striped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252" name="TextBox 10"/>
          <p:cNvSpPr txBox="1">
            <a:spLocks noChangeArrowheads="1"/>
          </p:cNvSpPr>
          <p:nvPr/>
        </p:nvSpPr>
        <p:spPr bwMode="auto">
          <a:xfrm>
            <a:off x="2710695" y="4714845"/>
            <a:ext cx="3570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b="1" dirty="0"/>
              <a:t>Goal is to move things this way</a:t>
            </a:r>
          </a:p>
        </p:txBody>
      </p:sp>
      <p:sp>
        <p:nvSpPr>
          <p:cNvPr id="10248" name="Rectangle 12"/>
          <p:cNvSpPr>
            <a:spLocks noChangeArrowheads="1"/>
          </p:cNvSpPr>
          <p:nvPr/>
        </p:nvSpPr>
        <p:spPr bwMode="auto">
          <a:xfrm>
            <a:off x="304800" y="1295400"/>
            <a:ext cx="8458200" cy="2895600"/>
          </a:xfrm>
          <a:prstGeom prst="rect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0249" name="Straight Connector 14"/>
          <p:cNvCxnSpPr>
            <a:cxnSpLocks noChangeShapeType="1"/>
          </p:cNvCxnSpPr>
          <p:nvPr/>
        </p:nvCxnSpPr>
        <p:spPr bwMode="auto">
          <a:xfrm rot="5400000">
            <a:off x="1600200" y="2743200"/>
            <a:ext cx="28956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0" name="Straight Connector 15"/>
          <p:cNvCxnSpPr>
            <a:cxnSpLocks noChangeShapeType="1"/>
          </p:cNvCxnSpPr>
          <p:nvPr/>
        </p:nvCxnSpPr>
        <p:spPr bwMode="auto">
          <a:xfrm rot="5400000">
            <a:off x="4419600" y="2743200"/>
            <a:ext cx="28956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5867400" y="1295400"/>
            <a:ext cx="2819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Thing we know</a:t>
            </a:r>
          </a:p>
          <a:p>
            <a:endParaRPr lang="en-US" kern="0" dirty="0"/>
          </a:p>
          <a:p>
            <a:pPr lvl="1"/>
            <a:r>
              <a:rPr lang="en-US" kern="0" dirty="0"/>
              <a:t>Data supported</a:t>
            </a:r>
          </a:p>
          <a:p>
            <a:pPr lvl="1"/>
            <a:r>
              <a:rPr lang="en-US" kern="0" dirty="0"/>
              <a:t>…</a:t>
            </a:r>
          </a:p>
          <a:p>
            <a:pPr lvl="1"/>
            <a:r>
              <a:rPr lang="en-US" kern="0" dirty="0"/>
              <a:t>…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03E1FA-DBC0-47C9-B67C-2859E9A76A96}"/>
              </a:ext>
            </a:extLst>
          </p:cNvPr>
          <p:cNvSpPr txBox="1"/>
          <p:nvPr/>
        </p:nvSpPr>
        <p:spPr>
          <a:xfrm>
            <a:off x="1699901" y="5715000"/>
            <a:ext cx="5551456" cy="307777"/>
          </a:xfrm>
          <a:prstGeom prst="rect">
            <a:avLst/>
          </a:prstGeom>
          <a:noFill/>
          <a:ln w="28575">
            <a:solidFill>
              <a:srgbClr val="912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Difference between a “Designed” business and a business “idea” is proof!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6973BE-3ADF-4E38-B6AE-D0942E1CF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0"/>
    </mc:Choice>
    <mc:Fallback xmlns="">
      <p:transition spd="slow" advTm="9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981200"/>
            <a:ext cx="5257800" cy="2590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Zoom session on this Session.</a:t>
            </a:r>
          </a:p>
          <a:p>
            <a:endParaRPr lang="en-US" dirty="0"/>
          </a:p>
          <a:p>
            <a:r>
              <a:rPr lang="en-US" dirty="0"/>
              <a:t>See syllabus for time/date.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77D75-A96F-4F10-87E8-1846EE957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25555" r="35555" b="41111"/>
          <a:stretch/>
        </p:blipFill>
        <p:spPr>
          <a:xfrm>
            <a:off x="5702300" y="1447800"/>
            <a:ext cx="2920999" cy="3810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C9484A-3271-459D-903A-856CB3D74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05"/>
    </mc:Choice>
    <mc:Fallback xmlns="">
      <p:transition spd="slow" advTm="82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28912"/>
            <a:ext cx="9144000" cy="1462088"/>
          </a:xfrm>
        </p:spPr>
        <p:txBody>
          <a:bodyPr/>
          <a:lstStyle/>
          <a:p>
            <a:r>
              <a:rPr lang="en-029" sz="4400" dirty="0"/>
              <a:t>Interviewing for Insight:</a:t>
            </a:r>
            <a:br>
              <a:rPr lang="en-029" dirty="0"/>
            </a:br>
            <a:r>
              <a:rPr lang="en-029" dirty="0"/>
              <a:t>How to get information people have in their heads that they don’t even know is there?</a:t>
            </a:r>
            <a:br>
              <a:rPr lang="en-029" dirty="0"/>
            </a:br>
            <a:r>
              <a:rPr lang="en-029" dirty="0"/>
              <a:t>(tacit knowledge)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24B27-5606-41E2-A395-9AA5A284EC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EDD6D9-BCBA-40F2-9EFA-AF5FB2002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8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82"/>
    </mc:Choice>
    <mc:Fallback xmlns="">
      <p:transition spd="slow" advTm="4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980281" y="290512"/>
            <a:ext cx="7183438" cy="700088"/>
          </a:xfrm>
        </p:spPr>
        <p:txBody>
          <a:bodyPr/>
          <a:lstStyle/>
          <a:p>
            <a:r>
              <a:rPr lang="en-US" sz="2800" dirty="0"/>
              <a:t>Getting from Speculation to Fact</a:t>
            </a:r>
            <a:br>
              <a:rPr lang="en-US" dirty="0"/>
            </a:br>
            <a:r>
              <a:rPr lang="en-US" dirty="0"/>
              <a:t>Which column?</a:t>
            </a:r>
          </a:p>
        </p:txBody>
      </p:sp>
      <p:sp>
        <p:nvSpPr>
          <p:cNvPr id="10243" name="Content Placeholder 4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2819400" cy="4876800"/>
          </a:xfrm>
        </p:spPr>
        <p:txBody>
          <a:bodyPr/>
          <a:lstStyle/>
          <a:p>
            <a:r>
              <a:rPr lang="en-US" dirty="0"/>
              <a:t>Thing we </a:t>
            </a:r>
            <a:r>
              <a:rPr lang="en-US" i="1" dirty="0"/>
              <a:t>want</a:t>
            </a:r>
            <a:r>
              <a:rPr lang="en-US" dirty="0"/>
              <a:t> to know</a:t>
            </a:r>
          </a:p>
        </p:txBody>
      </p:sp>
      <p:sp>
        <p:nvSpPr>
          <p:cNvPr id="10244" name="Content Placeholder 5"/>
          <p:cNvSpPr>
            <a:spLocks noGrp="1"/>
          </p:cNvSpPr>
          <p:nvPr>
            <p:ph sz="half" idx="2"/>
          </p:nvPr>
        </p:nvSpPr>
        <p:spPr>
          <a:xfrm>
            <a:off x="3048000" y="1295400"/>
            <a:ext cx="2743200" cy="4876800"/>
          </a:xfrm>
        </p:spPr>
        <p:txBody>
          <a:bodyPr/>
          <a:lstStyle/>
          <a:p>
            <a:r>
              <a:rPr lang="en-US" dirty="0"/>
              <a:t>Things we </a:t>
            </a:r>
            <a:r>
              <a:rPr lang="en-US" i="1" dirty="0"/>
              <a:t>think</a:t>
            </a:r>
            <a:r>
              <a:rPr lang="en-US" dirty="0"/>
              <a:t> we know.</a:t>
            </a:r>
          </a:p>
          <a:p>
            <a:pPr lvl="1">
              <a:buClr>
                <a:srgbClr val="912D01"/>
              </a:buClr>
            </a:pPr>
            <a:r>
              <a:rPr lang="en-US" dirty="0"/>
              <a:t>Belief or data supported?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	</a:t>
            </a:r>
          </a:p>
        </p:txBody>
      </p:sp>
      <p:sp>
        <p:nvSpPr>
          <p:cNvPr id="10" name="Striped Right Arrow 9"/>
          <p:cNvSpPr/>
          <p:nvPr/>
        </p:nvSpPr>
        <p:spPr bwMode="auto">
          <a:xfrm>
            <a:off x="2057400" y="4419600"/>
            <a:ext cx="4876800" cy="990600"/>
          </a:xfrm>
          <a:prstGeom prst="stripedRightArrow">
            <a:avLst/>
          </a:prstGeom>
          <a:solidFill>
            <a:srgbClr val="FFCD2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252" name="TextBox 10"/>
          <p:cNvSpPr txBox="1">
            <a:spLocks noChangeArrowheads="1"/>
          </p:cNvSpPr>
          <p:nvPr/>
        </p:nvSpPr>
        <p:spPr bwMode="auto">
          <a:xfrm>
            <a:off x="2710695" y="4714845"/>
            <a:ext cx="3570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b="1" dirty="0"/>
              <a:t>Goal is to move things this way</a:t>
            </a:r>
          </a:p>
        </p:txBody>
      </p:sp>
      <p:sp>
        <p:nvSpPr>
          <p:cNvPr id="10248" name="Rectangle 12"/>
          <p:cNvSpPr>
            <a:spLocks noChangeArrowheads="1"/>
          </p:cNvSpPr>
          <p:nvPr/>
        </p:nvSpPr>
        <p:spPr bwMode="auto">
          <a:xfrm>
            <a:off x="304800" y="1295400"/>
            <a:ext cx="8458200" cy="2895600"/>
          </a:xfrm>
          <a:prstGeom prst="rect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0249" name="Straight Connector 14"/>
          <p:cNvCxnSpPr>
            <a:cxnSpLocks noChangeShapeType="1"/>
          </p:cNvCxnSpPr>
          <p:nvPr/>
        </p:nvCxnSpPr>
        <p:spPr bwMode="auto">
          <a:xfrm rot="5400000">
            <a:off x="1600200" y="2743200"/>
            <a:ext cx="28956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0" name="Straight Connector 15"/>
          <p:cNvCxnSpPr>
            <a:cxnSpLocks noChangeShapeType="1"/>
          </p:cNvCxnSpPr>
          <p:nvPr/>
        </p:nvCxnSpPr>
        <p:spPr bwMode="auto">
          <a:xfrm rot="5400000">
            <a:off x="4419600" y="2743200"/>
            <a:ext cx="28956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5867400" y="1295400"/>
            <a:ext cx="2819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Thing we know</a:t>
            </a:r>
          </a:p>
          <a:p>
            <a:endParaRPr lang="en-US" kern="0" dirty="0"/>
          </a:p>
          <a:p>
            <a:pPr lvl="1">
              <a:buClr>
                <a:srgbClr val="912D01"/>
              </a:buClr>
            </a:pPr>
            <a:r>
              <a:rPr lang="en-US" kern="0" dirty="0"/>
              <a:t>Data supported</a:t>
            </a:r>
          </a:p>
          <a:p>
            <a:pPr lvl="1">
              <a:buClr>
                <a:srgbClr val="912D01"/>
              </a:buClr>
            </a:pPr>
            <a:r>
              <a:rPr lang="en-US" kern="0" dirty="0"/>
              <a:t>…</a:t>
            </a:r>
          </a:p>
          <a:p>
            <a:pPr lvl="1">
              <a:buClr>
                <a:srgbClr val="912D01"/>
              </a:buClr>
            </a:pPr>
            <a:r>
              <a:rPr lang="en-US" kern="0" dirty="0"/>
              <a:t>…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03E1FA-DBC0-47C9-B67C-2859E9A76A96}"/>
              </a:ext>
            </a:extLst>
          </p:cNvPr>
          <p:cNvSpPr txBox="1"/>
          <p:nvPr/>
        </p:nvSpPr>
        <p:spPr>
          <a:xfrm>
            <a:off x="980281" y="5638800"/>
            <a:ext cx="736419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/>
              <a:t>Difference between something that is “Designed” and an “idea” is proof!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E0E1A9-AD8C-4B8F-AF36-E1D7BC326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31"/>
    </mc:Choice>
    <mc:Fallback xmlns="">
      <p:transition spd="slow" advTm="66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4FC6BA-C7DA-45BE-AD6F-0CDABD3C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you interviewing?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3435DE-0447-44E5-95BB-9443554CA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14400"/>
            <a:ext cx="8534399" cy="4876800"/>
          </a:xfrm>
        </p:spPr>
        <p:txBody>
          <a:bodyPr/>
          <a:lstStyle/>
          <a:p>
            <a:r>
              <a:rPr lang="en-US" dirty="0"/>
              <a:t>Think of a 360-degree review around your Principal Adopter</a:t>
            </a:r>
          </a:p>
          <a:p>
            <a:r>
              <a:rPr lang="en-US" dirty="0"/>
              <a:t>Most interviews will be with Potential Adopters</a:t>
            </a:r>
          </a:p>
          <a:p>
            <a:pPr lvl="1"/>
            <a:r>
              <a:rPr lang="en-US" dirty="0"/>
              <a:t>This is “Adopter Discovery” </a:t>
            </a:r>
          </a:p>
          <a:p>
            <a:pPr lvl="1"/>
            <a:r>
              <a:rPr lang="en-US" dirty="0"/>
              <a:t>Dividing YOUR innovation’ adopters from its non-adopters</a:t>
            </a:r>
          </a:p>
          <a:p>
            <a:pPr lvl="2"/>
            <a:r>
              <a:rPr lang="en-US" dirty="0"/>
              <a:t>Everyone = No One</a:t>
            </a:r>
            <a:endParaRPr lang="en-US" sz="1800" dirty="0"/>
          </a:p>
          <a:p>
            <a:r>
              <a:rPr lang="en-US" dirty="0"/>
              <a:t>Creators of alternative solutions</a:t>
            </a:r>
          </a:p>
          <a:p>
            <a:pPr lvl="1"/>
            <a:r>
              <a:rPr lang="en-US" dirty="0"/>
              <a:t>Existing and in the future</a:t>
            </a:r>
          </a:p>
          <a:p>
            <a:pPr lvl="2"/>
            <a:r>
              <a:rPr lang="en-US" dirty="0"/>
              <a:t>Learn about their thought process</a:t>
            </a:r>
          </a:p>
          <a:p>
            <a:pPr lvl="2"/>
            <a:r>
              <a:rPr lang="en-US" dirty="0"/>
              <a:t>What adopter need/want/desire are they targeting?</a:t>
            </a:r>
          </a:p>
          <a:p>
            <a:pPr lvl="2"/>
            <a:r>
              <a:rPr lang="en-US" dirty="0"/>
              <a:t>How are they making that connection? Value proposition?</a:t>
            </a:r>
            <a:endParaRPr lang="en-US" sz="1800" dirty="0"/>
          </a:p>
          <a:p>
            <a:r>
              <a:rPr lang="en-US" dirty="0"/>
              <a:t>Others</a:t>
            </a:r>
          </a:p>
          <a:p>
            <a:pPr lvl="1"/>
            <a:r>
              <a:rPr lang="en-US" dirty="0"/>
              <a:t>Suppliers, and other “collaborators” or “blockers”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D70AA-DDFE-4283-A186-2CFB3AF3B5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33347B-D910-4B8E-99B8-9B5AC5C1D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966"/>
    </mc:Choice>
    <mc:Fallback xmlns="">
      <p:transition spd="slow" advTm="184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9850"/>
            <a:ext cx="8531225" cy="8445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altLang="en-US" sz="3200" b="1" dirty="0"/>
              <a:t>VOCA –</a:t>
            </a:r>
            <a:r>
              <a:rPr lang="en-US" altLang="en-US" sz="2400" dirty="0"/>
              <a:t>	Virtual Observation</a:t>
            </a:r>
            <a:br>
              <a:rPr lang="en-US" altLang="en-US" sz="2400" dirty="0"/>
            </a:br>
            <a:r>
              <a:rPr lang="en-US" altLang="en-US" sz="2400" dirty="0"/>
              <a:t>		Constant Annoyance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049337"/>
            <a:ext cx="8531225" cy="45132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Most people exist in a state of acceptance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Apologists or Survivors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Asking direct questions almost always misleads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Focus groups are just another means of asking questions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Remember you are looking for “insights” not “answers”</a:t>
            </a: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Uncovering adopter “Wants/Needs/Desires” is VERY difficult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Most of us speak in terms of “answers”</a:t>
            </a:r>
          </a:p>
          <a:p>
            <a:pPr lvl="2">
              <a:lnSpc>
                <a:spcPct val="80000"/>
              </a:lnSpc>
            </a:pPr>
            <a:r>
              <a:rPr lang="en-US" altLang="en-US" sz="1600" dirty="0"/>
              <a:t>“I’d like this…”   “I wish I could get that….” </a:t>
            </a:r>
          </a:p>
          <a:p>
            <a:pPr lvl="2">
              <a:lnSpc>
                <a:spcPct val="80000"/>
              </a:lnSpc>
            </a:pPr>
            <a:r>
              <a:rPr lang="en-US" altLang="en-US" sz="1600" dirty="0"/>
              <a:t>These proposed solutions satisfy WHAT need/want/desire?  Ask WHY they would want that!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Desire is a stronger determinant of value than need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Need gets the adopter, desire makes them loyal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Experts and Zealots are difficult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Experience and non-data supported beliefs can bias results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They already “know” the answer – are not willing to consider alternatives</a:t>
            </a:r>
          </a:p>
          <a:p>
            <a:pPr lvl="2">
              <a:lnSpc>
                <a:spcPct val="80000"/>
              </a:lnSpc>
            </a:pPr>
            <a:r>
              <a:rPr lang="en-US" altLang="en-US" sz="1600" dirty="0"/>
              <a:t>They will therefore NOT be your first adopters!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Articulating is difficult -- </a:t>
            </a:r>
            <a:r>
              <a:rPr lang="en-US" altLang="en-US" sz="2000" dirty="0"/>
              <a:t>Hard to put the subconscious into words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87C8BD-9545-4F9F-B033-1FC1F5896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3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520"/>
    </mc:Choice>
    <mc:Fallback xmlns="">
      <p:transition spd="slow" advTm="377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Finding something tender..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143000"/>
            <a:ext cx="4114800" cy="4876800"/>
          </a:xfrm>
        </p:spPr>
        <p:txBody>
          <a:bodyPr/>
          <a:lstStyle/>
          <a:p>
            <a:r>
              <a:rPr lang="en-029" sz="2400" dirty="0"/>
              <a:t>Use virtual observation to tell their story</a:t>
            </a:r>
          </a:p>
          <a:p>
            <a:pPr lvl="1"/>
            <a:r>
              <a:rPr lang="en-029" sz="1800" dirty="0"/>
              <a:t>Get them talking about the general topic you are interested in </a:t>
            </a:r>
          </a:p>
          <a:p>
            <a:r>
              <a:rPr lang="en-029" sz="2400" dirty="0"/>
              <a:t>Listen (active listening, not just words, see next slide)</a:t>
            </a:r>
          </a:p>
          <a:p>
            <a:r>
              <a:rPr lang="en-029" sz="2400" dirty="0"/>
              <a:t>Once find something of interest </a:t>
            </a:r>
            <a:r>
              <a:rPr lang="en-029" sz="2000" dirty="0"/>
              <a:t>(tender – usually emotive response – lean forward, pace of talk quickens, etc.)… </a:t>
            </a:r>
            <a:r>
              <a:rPr lang="en-029" dirty="0"/>
              <a:t>start asking “why” questions </a:t>
            </a:r>
            <a:r>
              <a:rPr lang="en-029" sz="2000" dirty="0"/>
              <a:t>(slide 8)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t="11665" r="12181" b="12797"/>
          <a:stretch/>
        </p:blipFill>
        <p:spPr bwMode="auto">
          <a:xfrm>
            <a:off x="5105401" y="2133600"/>
            <a:ext cx="3815316" cy="255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38D210C-A7C0-4B8D-8C39-695A20A58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9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72"/>
    </mc:Choice>
    <mc:Fallback xmlns="">
      <p:transition spd="slow" advTm="60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Communication:  Face-to-Face is BEST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15242" r="8823" b="21836"/>
          <a:stretch/>
        </p:blipFill>
        <p:spPr>
          <a:xfrm>
            <a:off x="218892" y="1295400"/>
            <a:ext cx="8467908" cy="3818860"/>
          </a:xfrm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E5818-CE19-4AFB-BAFB-E7DD456A194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04800" y="5791200"/>
            <a:ext cx="8140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dirty="0"/>
              <a:t>“The one who listens does the most work, not the one who speaks.”  Stephen R. Covey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180074-F76D-4F7A-B89D-3AFC76E1B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6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77"/>
    </mc:Choice>
    <mc:Fallback xmlns="">
      <p:transition spd="slow" advTm="98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3" name="Oval 4"/>
          <p:cNvSpPr>
            <a:spLocks noChangeArrowheads="1"/>
          </p:cNvSpPr>
          <p:nvPr/>
        </p:nvSpPr>
        <p:spPr bwMode="auto">
          <a:xfrm rot="2090033">
            <a:off x="1424624" y="1612900"/>
            <a:ext cx="1828225" cy="4745177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EDEDE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08" tIns="48404" rIns="96808" bIns="48404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3585" name="AutoShape 6"/>
          <p:cNvSpPr>
            <a:spLocks noChangeArrowheads="1"/>
          </p:cNvSpPr>
          <p:nvPr/>
        </p:nvSpPr>
        <p:spPr bwMode="auto">
          <a:xfrm>
            <a:off x="2106821" y="5292174"/>
            <a:ext cx="661113" cy="436051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6808" tIns="48404" rIns="96808" bIns="48404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3586" name="AutoShape 7"/>
          <p:cNvSpPr>
            <a:spLocks noChangeArrowheads="1"/>
          </p:cNvSpPr>
          <p:nvPr/>
        </p:nvSpPr>
        <p:spPr bwMode="auto">
          <a:xfrm>
            <a:off x="1295400" y="5292174"/>
            <a:ext cx="661113" cy="436051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6808" tIns="48404" rIns="96808" bIns="48404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3587" name="AutoShape 8"/>
          <p:cNvSpPr>
            <a:spLocks noChangeArrowheads="1"/>
          </p:cNvSpPr>
          <p:nvPr/>
        </p:nvSpPr>
        <p:spPr bwMode="auto">
          <a:xfrm>
            <a:off x="2915517" y="5292174"/>
            <a:ext cx="661113" cy="436051"/>
          </a:xfrm>
          <a:prstGeom prst="cube">
            <a:avLst>
              <a:gd name="adj" fmla="val 25000"/>
            </a:avLst>
          </a:prstGeom>
          <a:solidFill>
            <a:srgbClr val="2695E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6808" tIns="48404" rIns="96808" bIns="48404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3588" name="AutoShape 9"/>
          <p:cNvSpPr>
            <a:spLocks/>
          </p:cNvSpPr>
          <p:nvPr/>
        </p:nvSpPr>
        <p:spPr bwMode="auto">
          <a:xfrm rot="16200000">
            <a:off x="2208772" y="4023700"/>
            <a:ext cx="433115" cy="1870392"/>
          </a:xfrm>
          <a:prstGeom prst="rightBrace">
            <a:avLst>
              <a:gd name="adj1" fmla="val 35085"/>
              <a:gd name="adj2" fmla="val 50000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6808" tIns="48404" rIns="96808" bIns="48404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3589" name="Text Box 10"/>
          <p:cNvSpPr txBox="1">
            <a:spLocks noChangeArrowheads="1"/>
          </p:cNvSpPr>
          <p:nvPr/>
        </p:nvSpPr>
        <p:spPr bwMode="auto">
          <a:xfrm>
            <a:off x="1590279" y="4361344"/>
            <a:ext cx="1959243" cy="36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808" tIns="48404" rIns="96808" bIns="48404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Arial" pitchFamily="34" charset="0"/>
                <a:cs typeface="Arial" pitchFamily="34" charset="0"/>
              </a:rPr>
              <a:t>Today’s solutions</a:t>
            </a:r>
          </a:p>
        </p:txBody>
      </p:sp>
      <p:sp>
        <p:nvSpPr>
          <p:cNvPr id="23590" name="AutoShape 11"/>
          <p:cNvSpPr>
            <a:spLocks noChangeArrowheads="1"/>
          </p:cNvSpPr>
          <p:nvPr/>
        </p:nvSpPr>
        <p:spPr bwMode="auto">
          <a:xfrm rot="12885381">
            <a:off x="1590279" y="3730024"/>
            <a:ext cx="269565" cy="810439"/>
          </a:xfrm>
          <a:prstGeom prst="curvedLeftArrow">
            <a:avLst>
              <a:gd name="adj1" fmla="val 43730"/>
              <a:gd name="adj2" fmla="val 104921"/>
              <a:gd name="adj3" fmla="val 42458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6808" tIns="48404" rIns="96808" bIns="48404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3591" name="AutoShape 12"/>
          <p:cNvSpPr>
            <a:spLocks noChangeArrowheads="1"/>
          </p:cNvSpPr>
          <p:nvPr/>
        </p:nvSpPr>
        <p:spPr bwMode="auto">
          <a:xfrm rot="12885381">
            <a:off x="2148987" y="3053190"/>
            <a:ext cx="269565" cy="810439"/>
          </a:xfrm>
          <a:prstGeom prst="curvedLeftArrow">
            <a:avLst>
              <a:gd name="adj1" fmla="val 43730"/>
              <a:gd name="adj2" fmla="val 104921"/>
              <a:gd name="adj3" fmla="val 42458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6808" tIns="48404" rIns="96808" bIns="48404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3592" name="AutoShape 13"/>
          <p:cNvSpPr>
            <a:spLocks noChangeArrowheads="1"/>
          </p:cNvSpPr>
          <p:nvPr/>
        </p:nvSpPr>
        <p:spPr bwMode="auto">
          <a:xfrm rot="12885381">
            <a:off x="2641433" y="2377824"/>
            <a:ext cx="269565" cy="810439"/>
          </a:xfrm>
          <a:prstGeom prst="curvedLeftArrow">
            <a:avLst>
              <a:gd name="adj1" fmla="val 43730"/>
              <a:gd name="adj2" fmla="val 104921"/>
              <a:gd name="adj3" fmla="val 42458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6808" tIns="48404" rIns="96808" bIns="48404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3593" name="Text Box 14"/>
          <p:cNvSpPr txBox="1">
            <a:spLocks noChangeArrowheads="1"/>
          </p:cNvSpPr>
          <p:nvPr/>
        </p:nvSpPr>
        <p:spPr bwMode="auto">
          <a:xfrm>
            <a:off x="2100797" y="3823988"/>
            <a:ext cx="777071" cy="36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808" tIns="48404" rIns="96808" bIns="48404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itchFamily="34" charset="0"/>
                <a:cs typeface="Arial" pitchFamily="34" charset="0"/>
              </a:rPr>
              <a:t>Why?</a:t>
            </a:r>
          </a:p>
        </p:txBody>
      </p:sp>
      <p:sp>
        <p:nvSpPr>
          <p:cNvPr id="23594" name="Text Box 15"/>
          <p:cNvSpPr txBox="1">
            <a:spLocks noChangeArrowheads="1"/>
          </p:cNvSpPr>
          <p:nvPr/>
        </p:nvSpPr>
        <p:spPr bwMode="auto">
          <a:xfrm>
            <a:off x="2630892" y="3213222"/>
            <a:ext cx="777071" cy="36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808" tIns="48404" rIns="96808" bIns="48404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itchFamily="34" charset="0"/>
                <a:cs typeface="Arial" pitchFamily="34" charset="0"/>
              </a:rPr>
              <a:t>Why?</a:t>
            </a:r>
          </a:p>
        </p:txBody>
      </p:sp>
      <p:sp>
        <p:nvSpPr>
          <p:cNvPr id="23595" name="Text Box 16"/>
          <p:cNvSpPr txBox="1">
            <a:spLocks noChangeArrowheads="1"/>
          </p:cNvSpPr>
          <p:nvPr/>
        </p:nvSpPr>
        <p:spPr bwMode="auto">
          <a:xfrm>
            <a:off x="3112796" y="2517302"/>
            <a:ext cx="4332623" cy="37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808" tIns="48404" rIns="96808" bIns="48404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Arial" pitchFamily="34" charset="0"/>
                <a:cs typeface="Arial" pitchFamily="34" charset="0"/>
              </a:rPr>
              <a:t>Why? – </a:t>
            </a: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To the roots of the true issues</a:t>
            </a:r>
          </a:p>
        </p:txBody>
      </p:sp>
      <p:sp>
        <p:nvSpPr>
          <p:cNvPr id="23597" name="Text Box 18"/>
          <p:cNvSpPr txBox="1">
            <a:spLocks noChangeArrowheads="1"/>
          </p:cNvSpPr>
          <p:nvPr/>
        </p:nvSpPr>
        <p:spPr bwMode="auto">
          <a:xfrm rot="18423867">
            <a:off x="959247" y="2895853"/>
            <a:ext cx="1870469" cy="37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808" tIns="48404" rIns="96808" bIns="48404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itchFamily="34" charset="0"/>
                <a:cs typeface="Arial" pitchFamily="34" charset="0"/>
              </a:rPr>
              <a:t>The ‘Why’ Chain</a:t>
            </a:r>
          </a:p>
        </p:txBody>
      </p:sp>
      <p:sp>
        <p:nvSpPr>
          <p:cNvPr id="23598" name="WordArt 19"/>
          <p:cNvSpPr>
            <a:spLocks noChangeArrowheads="1" noChangeShapeType="1" noTextEdit="1"/>
          </p:cNvSpPr>
          <p:nvPr/>
        </p:nvSpPr>
        <p:spPr bwMode="auto">
          <a:xfrm>
            <a:off x="1533053" y="5800166"/>
            <a:ext cx="346369" cy="3244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(a)</a:t>
            </a:r>
          </a:p>
        </p:txBody>
      </p:sp>
      <p:sp>
        <p:nvSpPr>
          <p:cNvPr id="23560" name="WordArt 26"/>
          <p:cNvSpPr>
            <a:spLocks noChangeArrowheads="1" noChangeShapeType="1" noTextEdit="1"/>
          </p:cNvSpPr>
          <p:nvPr/>
        </p:nvSpPr>
        <p:spPr bwMode="auto">
          <a:xfrm>
            <a:off x="7391400" y="2542570"/>
            <a:ext cx="346075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(b)</a:t>
            </a:r>
          </a:p>
        </p:txBody>
      </p:sp>
      <p:sp>
        <p:nvSpPr>
          <p:cNvPr id="23577" name="Rectangle 44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229600" cy="787400"/>
          </a:xfrm>
        </p:spPr>
        <p:txBody>
          <a:bodyPr/>
          <a:lstStyle/>
          <a:p>
            <a:r>
              <a:rPr lang="en-US" altLang="en-US" sz="1800" dirty="0"/>
              <a:t>Drilling down to find the root of an opportunity</a:t>
            </a:r>
          </a:p>
          <a:p>
            <a:r>
              <a:rPr lang="en-US" altLang="en-US" sz="1800" dirty="0"/>
              <a:t>The evolution of an idea leads from </a:t>
            </a:r>
            <a:r>
              <a:rPr lang="en-US" altLang="en-US" sz="1800" dirty="0">
                <a:solidFill>
                  <a:srgbClr val="FF0066"/>
                </a:solidFill>
              </a:rPr>
              <a:t>(a)</a:t>
            </a:r>
            <a:r>
              <a:rPr lang="en-US" altLang="en-US" sz="1800" dirty="0"/>
              <a:t> today’s solutions, to </a:t>
            </a:r>
            <a:r>
              <a:rPr lang="en-US" altLang="en-US" sz="1800" dirty="0">
                <a:solidFill>
                  <a:srgbClr val="FF0066"/>
                </a:solidFill>
              </a:rPr>
              <a:t>(b)</a:t>
            </a:r>
            <a:r>
              <a:rPr lang="en-US" altLang="en-US" sz="1800" dirty="0"/>
              <a:t> ‘why’ these solutions exist &amp; understanding their limitations</a:t>
            </a:r>
          </a:p>
        </p:txBody>
      </p:sp>
      <p:sp>
        <p:nvSpPr>
          <p:cNvPr id="4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Drilling Down with the “Why” Chain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7F7277B-FA75-4EEE-8C7E-632AF3CD3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1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53"/>
    </mc:Choice>
    <mc:Fallback xmlns="">
      <p:transition spd="slow" advTm="106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Is this problem a “big deal” for them?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029" dirty="0"/>
              <a:t>High-value problem</a:t>
            </a:r>
          </a:p>
          <a:p>
            <a:endParaRPr lang="en-029" dirty="0"/>
          </a:p>
          <a:p>
            <a:pPr lvl="1"/>
            <a:endParaRPr lang="en-029" dirty="0"/>
          </a:p>
          <a:p>
            <a:r>
              <a:rPr lang="en-029" dirty="0"/>
              <a:t>How do they manage now?</a:t>
            </a:r>
          </a:p>
          <a:p>
            <a:pPr lvl="1"/>
            <a:r>
              <a:rPr lang="en-029" dirty="0"/>
              <a:t>Must always know the problem-owner’s BATNO</a:t>
            </a:r>
          </a:p>
          <a:p>
            <a:pPr lvl="2"/>
            <a:r>
              <a:rPr lang="en-029" b="1" dirty="0"/>
              <a:t>B</a:t>
            </a:r>
            <a:r>
              <a:rPr lang="en-029" dirty="0"/>
              <a:t>est </a:t>
            </a:r>
            <a:r>
              <a:rPr lang="en-029" b="1" dirty="0"/>
              <a:t>A</a:t>
            </a:r>
            <a:r>
              <a:rPr lang="en-029" dirty="0"/>
              <a:t>lternative </a:t>
            </a:r>
            <a:r>
              <a:rPr lang="en-029" b="1" dirty="0"/>
              <a:t>T</a:t>
            </a:r>
            <a:r>
              <a:rPr lang="en-029" dirty="0"/>
              <a:t>o a </a:t>
            </a:r>
            <a:r>
              <a:rPr lang="en-029" b="1" dirty="0"/>
              <a:t>N</a:t>
            </a:r>
            <a:r>
              <a:rPr lang="en-029" dirty="0"/>
              <a:t>ew (solution) </a:t>
            </a:r>
            <a:r>
              <a:rPr lang="en-029" b="1" dirty="0"/>
              <a:t>O</a:t>
            </a:r>
            <a:r>
              <a:rPr lang="en-029" dirty="0"/>
              <a:t>ption </a:t>
            </a:r>
          </a:p>
          <a:p>
            <a:pPr lvl="1"/>
            <a:r>
              <a:rPr lang="en-029" dirty="0"/>
              <a:t>What is the specific issue that the current solution addresses? What does it NOT address?</a:t>
            </a:r>
          </a:p>
          <a:p>
            <a:pPr lvl="1"/>
            <a:r>
              <a:rPr lang="en-029" dirty="0"/>
              <a:t>What are the advantages/disadvantages of the current solution?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85800"/>
            <a:ext cx="1905000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8775" y="2076875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dirty="0"/>
              <a:t>Diamond in the Rough</a:t>
            </a: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76760B0-EDC8-4AB3-A738-94E4F1815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9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24"/>
    </mc:Choice>
    <mc:Fallback xmlns="">
      <p:transition spd="slow" advTm="104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9924</TotalTime>
  <Words>841</Words>
  <Application>Microsoft Office PowerPoint</Application>
  <PresentationFormat>On-screen Show (4:3)</PresentationFormat>
  <Paragraphs>126</Paragraphs>
  <Slides>13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Times New Roman</vt:lpstr>
      <vt:lpstr>Wingdings</vt:lpstr>
      <vt:lpstr>blank</vt:lpstr>
      <vt:lpstr>PowerPoint Presentation</vt:lpstr>
      <vt:lpstr>Interviewing for Insight: How to get information people have in their heads that they don’t even know is there? (tacit knowledge)</vt:lpstr>
      <vt:lpstr>Getting from Speculation to Fact Which column?</vt:lpstr>
      <vt:lpstr>Who are you interviewing?</vt:lpstr>
      <vt:lpstr>VOCA – Virtual Observation   Constant Annoyance</vt:lpstr>
      <vt:lpstr>Finding something tender..</vt:lpstr>
      <vt:lpstr>Communication:  Face-to-Face is BEST</vt:lpstr>
      <vt:lpstr>Drilling Down with the “Why” Chain</vt:lpstr>
      <vt:lpstr>Is this problem a “big deal” for them?</vt:lpstr>
      <vt:lpstr>Noise before illumination….</vt:lpstr>
      <vt:lpstr>Evaluate the interview data</vt:lpstr>
      <vt:lpstr>Getting from Speculation to Fact Which column?</vt:lpstr>
      <vt:lpstr>Questions?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faley</dc:creator>
  <cp:lastModifiedBy>Tim Faley</cp:lastModifiedBy>
  <cp:revision>924</cp:revision>
  <cp:lastPrinted>2019-08-17T17:21:46Z</cp:lastPrinted>
  <dcterms:created xsi:type="dcterms:W3CDTF">2003-10-03T23:08:19Z</dcterms:created>
  <dcterms:modified xsi:type="dcterms:W3CDTF">2022-07-29T21:43:13Z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